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8" r:id="rId6"/>
    <p:sldId id="260" r:id="rId7"/>
    <p:sldId id="264" r:id="rId8"/>
    <p:sldId id="277" r:id="rId9"/>
    <p:sldId id="278" r:id="rId10"/>
    <p:sldId id="279" r:id="rId11"/>
    <p:sldId id="280" r:id="rId12"/>
    <p:sldId id="282" r:id="rId13"/>
    <p:sldId id="281" r:id="rId14"/>
    <p:sldId id="274" r:id="rId15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033" autoAdjust="0"/>
  </p:normalViewPr>
  <p:slideViewPr>
    <p:cSldViewPr snapToGrid="0" snapToObjects="1">
      <p:cViewPr varScale="1">
        <p:scale>
          <a:sx n="78" d="100"/>
          <a:sy n="78" d="100"/>
        </p:scale>
        <p:origin x="87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F0CA431-7F0F-451E-87BF-573BA966B2C1}" type="datetime1">
              <a:rPr lang="pt-PT" smtClean="0"/>
              <a:t>06/01/2026</a:t>
            </a:fld>
            <a:endParaRPr lang="pt-PT" dirty="0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EC605DA-80A8-4B7B-B889-6C5700BB4CE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43740-0000-40E5-8C98-29C8101FFDB8}" type="datetime1">
              <a:rPr lang="pt-PT" smtClean="0"/>
              <a:pPr/>
              <a:t>06/01/2026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3544625-0ADF-4414-89A2-9E135F0C849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C477C1-1B81-8581-0908-B08C68F54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897DB59E-E3EC-419E-8A11-D17FC00623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1545EBEE-D746-53AF-BC44-657D662662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63813DE-8959-EA2E-9C8A-CEC98D940E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972068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24031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3010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6A55E-A539-377B-D35B-ED0D9D432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F08040AD-7B28-6ADE-C85D-0574591322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53D3835A-FEF2-1B82-9AFA-7C205DC1A8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C2A8B07B-7E22-EA74-527A-CDFA6B644F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50815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22EB84-91A1-E03B-416A-CC77580CA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8A3A544B-B5D7-32CB-159D-539EF334A5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829C1AA4-E596-880B-65D0-CB2C1F86A7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766E631B-D06A-B440-6E46-031C2924DA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962428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BD8CF7-41F2-FEA3-27C0-D3ADA36D14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CCED4E16-0964-7B15-42BB-344898CF6E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706E5913-052D-28B1-B740-F2B63EF002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F9BC1B2F-7C29-96BF-C91C-A3B2649A94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99537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FCBCEE-BAAC-4F45-DDB7-2B4831CAE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1B1D38F9-4AD1-1729-8B52-65C158AF90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C1D803E6-06A3-A9BD-4552-BA35426C27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B2036D48-E482-62EB-B3F4-3A4345D966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303170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66F5C0-062A-5045-2128-6FD0D3AF07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B5D1297F-7183-47FE-EF2C-ADD2C6ED4D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EB802E97-697F-7F2B-EC53-C723685D25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90C442E2-2795-5D04-2A0D-A7DC64D5DD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40862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3962399" y="1964267"/>
            <a:ext cx="7197726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962399" y="4385732"/>
            <a:ext cx="7197726" cy="1405467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/>
          <a:p>
            <a:pPr rtl="0"/>
            <a:fld id="{629A61C5-9472-4BE4-BF9D-AAD79B0164EF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0" y="4732865"/>
            <a:ext cx="1013142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5299603"/>
            <a:ext cx="10131427" cy="49371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ED9F09-46FA-44E8-B897-84EA63CBD209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09601"/>
            <a:ext cx="10131427" cy="3124199"/>
          </a:xfrm>
        </p:spPr>
        <p:txBody>
          <a:bodyPr rtlCol="0" anchor="ctr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85800" y="4343400"/>
            <a:ext cx="10131428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0FD4AA-7DE7-4151-8F4D-91AF9EF87CA6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aixa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4" name="Caixa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 hasCustomPrompt="1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0" name="Marcador de Posição do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1097875" y="3352800"/>
            <a:ext cx="9339184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87465" y="4343400"/>
            <a:ext cx="10152367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C912A5-E42D-4FA6-8374-37272029EF41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2" y="3308581"/>
            <a:ext cx="10131425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85801" y="4777381"/>
            <a:ext cx="10131426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EF203A-6E22-485D-AA90-7BDFC2DD93F6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aixa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4" name="Caixa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 hasCustomPrompt="1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0" name="Marcador de Posição do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85799" y="4775200"/>
            <a:ext cx="10135436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8D837C-E9F2-4574-8202-B239DC4D3ADB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0" name="Marcador de Posição do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85800" y="4343400"/>
            <a:ext cx="10131428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B3D4A5-BBB7-4963-A327-84B3D0C26BA9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09600"/>
            <a:ext cx="10131425" cy="1456267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4FF7F9-1D88-4D9C-8A1B-0C70CFA11635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658675" y="609599"/>
            <a:ext cx="2158552" cy="5181601"/>
          </a:xfrm>
        </p:spPr>
        <p:txBody>
          <a:bodyPr vert="eaVert"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85800" y="609600"/>
            <a:ext cx="7832116" cy="5181600"/>
          </a:xfrm>
        </p:spPr>
        <p:txBody>
          <a:bodyPr vert="eaVert" rtlCol="0" anchor="t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824A14-7316-4607-93C8-7624B6795711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142FC6-D8E8-4706-AF05-EF6079BBA0F4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0" y="3308581"/>
            <a:ext cx="10131427" cy="1468800"/>
          </a:xfrm>
        </p:spPr>
        <p:txBody>
          <a:bodyPr rtlCol="0" anchor="b"/>
          <a:lstStyle>
            <a:lvl1pPr algn="l">
              <a:defRPr sz="4000" b="0" cap="all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85799" y="4777381"/>
            <a:ext cx="1013142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8DEDDD-06E2-46A0-B2C3-B5671A13AA3E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685802" y="2142067"/>
            <a:ext cx="4995334" cy="3649134"/>
          </a:xfrm>
        </p:spPr>
        <p:txBody>
          <a:bodyPr rtlCol="0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5821895" y="2142067"/>
            <a:ext cx="4995332" cy="3649133"/>
          </a:xfrm>
        </p:spPr>
        <p:txBody>
          <a:bodyPr rtlCol="0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0DCCDA-DBFB-4682-9796-AA2FEB075073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85801" y="2870201"/>
            <a:ext cx="4996923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5823483" y="2870201"/>
            <a:ext cx="4995334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4C8A9B-DB4A-423D-8951-131D49731D01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389B67-3430-4A0A-A0B8-5B15F1047E1F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C803D9-758B-4736-8B16-02F78FEDE812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0" y="2074333"/>
            <a:ext cx="3680885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4648201" y="609601"/>
            <a:ext cx="6169026" cy="51816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3445933"/>
            <a:ext cx="3680885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C05C71-5A01-4F58-A5E6-03FF61EF34BC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0" y="1600200"/>
            <a:ext cx="6164653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4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2971800"/>
            <a:ext cx="6164653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CA4D21-4D48-4BAD-8558-79A5A4794CEA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8D66683A-CCB2-465E-B82E-D9D6CB145A16}" type="datetime1">
              <a:rPr lang="pt-PT" noProof="0" smtClean="0"/>
              <a:t>06/01/2026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69E57DC2-970A-4B3E-BB1C-7A09969E49DF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7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éu noturno com montanhas distantes no horizonte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54817"/>
            <a:ext cx="7197726" cy="2421464"/>
          </a:xfrm>
        </p:spPr>
        <p:txBody>
          <a:bodyPr rtlCol="0">
            <a:normAutofit/>
          </a:bodyPr>
          <a:lstStyle/>
          <a:p>
            <a:pPr rtl="0"/>
            <a:r>
              <a:rPr lang="pt-PT" b="1" dirty="0"/>
              <a:t>CG-Maze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76282"/>
            <a:ext cx="7197726" cy="1405467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pt-PT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Computação gráfica – engenharia informática - UBI</a:t>
            </a:r>
          </a:p>
          <a:p>
            <a:pPr rtl="0"/>
            <a:r>
              <a:rPr lang="pt-PT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Professores Abel Gomes e João dias</a:t>
            </a:r>
          </a:p>
          <a:p>
            <a:pPr rtl="0"/>
            <a:r>
              <a:rPr lang="pt-PT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Dinis ramos 49471 – Filipe Mesquita 49701</a:t>
            </a:r>
          </a:p>
          <a:p>
            <a:pPr rtl="0"/>
            <a:r>
              <a:rPr lang="pt-PT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2025/26</a:t>
            </a: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110CDF-DCA2-7629-4A9D-462D630FB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C9761-EEC5-5383-ECFB-18F641BCB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pt-PT" dirty="0"/>
              <a:t>Trabalhos Futuros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45BCC3BC-9837-FCF8-5D8A-FB65D7124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34B413C-3757-579C-DAC8-C8C5AD8FA99E}"/>
              </a:ext>
            </a:extLst>
          </p:cNvPr>
          <p:cNvSpPr txBox="1"/>
          <p:nvPr/>
        </p:nvSpPr>
        <p:spPr>
          <a:xfrm>
            <a:off x="829580" y="2271252"/>
            <a:ext cx="83734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latin typeface="+mj-lt"/>
                <a:cs typeface="Times New Roman" panose="02020603050405020304" pitchFamily="18" charset="0"/>
              </a:rPr>
              <a:t>●	Melhorar a feedback de vitória</a:t>
            </a:r>
          </a:p>
          <a:p>
            <a:r>
              <a:rPr lang="pt-PT" sz="2400" dirty="0">
                <a:cs typeface="Times New Roman" panose="02020603050405020304" pitchFamily="18" charset="0"/>
              </a:rPr>
              <a:t>●	Aplicar outras componentes às texturas</a:t>
            </a:r>
          </a:p>
          <a:p>
            <a:r>
              <a:rPr lang="pt-PT" sz="2400" dirty="0">
                <a:cs typeface="Times New Roman" panose="02020603050405020304" pitchFamily="18" charset="0"/>
              </a:rPr>
              <a:t>●	Temporizador e pontuação</a:t>
            </a:r>
          </a:p>
          <a:p>
            <a:r>
              <a:rPr lang="pt-PT" sz="2400" dirty="0">
                <a:cs typeface="Times New Roman" panose="02020603050405020304" pitchFamily="18" charset="0"/>
              </a:rPr>
              <a:t>●	Introduzir mais variedade visual</a:t>
            </a:r>
          </a:p>
          <a:p>
            <a:r>
              <a:rPr lang="pt-PT" sz="2400" dirty="0">
                <a:cs typeface="Times New Roman" panose="02020603050405020304" pitchFamily="18" charset="0"/>
              </a:rPr>
              <a:t>●	Resolução de </a:t>
            </a:r>
            <a:r>
              <a:rPr lang="pt-PT" sz="2400" i="1" dirty="0">
                <a:cs typeface="Times New Roman" panose="02020603050405020304" pitchFamily="18" charset="0"/>
              </a:rPr>
              <a:t>bugs </a:t>
            </a:r>
            <a:r>
              <a:rPr lang="pt-PT" sz="2400" dirty="0">
                <a:cs typeface="Times New Roman" panose="02020603050405020304" pitchFamily="18" charset="0"/>
              </a:rPr>
              <a:t> (iluminação das paredes e saída do mapa)</a:t>
            </a:r>
            <a:endParaRPr lang="pt-PT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2579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pontos de luz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73867"/>
            <a:ext cx="7197726" cy="2421464"/>
          </a:xfrm>
        </p:spPr>
        <p:txBody>
          <a:bodyPr rtlCol="0">
            <a:normAutofit/>
          </a:bodyPr>
          <a:lstStyle/>
          <a:p>
            <a:pPr rtl="0"/>
            <a:r>
              <a:rPr lang="pt-PT" dirty="0"/>
              <a:t>Obrigado!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64FA72-B055-4AE3-A6FD-8071BD687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95332"/>
            <a:ext cx="7197726" cy="1405467"/>
          </a:xfrm>
        </p:spPr>
        <p:txBody>
          <a:bodyPr rtlCol="0">
            <a:normAutofit/>
          </a:bodyPr>
          <a:lstStyle/>
          <a:p>
            <a:pPr rtl="0"/>
            <a:r>
              <a:rPr lang="pt-PT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Dinis Ramos – 49701</a:t>
            </a:r>
          </a:p>
          <a:p>
            <a:pPr rtl="0"/>
            <a:r>
              <a:rPr lang="pt-PT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Filipe Mesquita - 49701</a:t>
            </a: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pt-PT" dirty="0"/>
              <a:t>Objetivo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v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dirty="0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xão Reta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xão Reta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xão Reta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xão Reta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xão Reta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xão Reta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xão Reta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xão Reta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xão Reta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xão Reta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xão Reta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xão Reta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xão Reta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xão Reta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xão Reta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xão Reta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xão Reta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xão Reta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xão Reta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xão Reta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xão Reta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xão Reta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xão Reta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xão Reta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xão Reta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xão Reta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xão Reta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xão Reta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xão Reta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xão Reta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xão Reta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xão Reta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xão Reta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xão Reta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xão Reta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xão Reta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xão Reta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xão Reta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xão Reta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xão Reta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xão Reta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xão Reta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xão Reta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xão Reta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xão Reta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xão Reta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xão Reta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xão Reta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xão Reta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xão Reta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xão Reta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xão Reta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xão Reta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xão Reta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xão Reta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xão Reta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xão Reta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xão Reta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xão Reta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xão Reta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xão Reta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xão Reta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xão Reta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xão Reta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xão Reta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xão Reta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xão Reta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xão Reta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xão Reta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xão Reta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xão Reta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xão Reta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xão Reta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xão Reta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xão Reta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xão Reta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xão Reta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xão Reta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v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dirty="0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xão Reta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xão Reta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xão Reta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xão Reta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xão Reta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xão Reta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xão Reta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xão Reta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xão Reta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xão Reta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xão Reta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xão Reta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xão Reta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xão Reta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xão Reta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xão Reta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xão Reta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xão Reta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xão Reta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xão Reta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xão Reta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xão Reta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xão Reta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xão Reta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xão Reta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xão Reta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xão Reta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xão Reta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xão Reta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xão Reta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xão Reta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xão Reta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xão Reta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xão Reta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xão Reta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xão Reta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xão Reta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xão Reta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xão Reta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xão Reta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xão Reta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xão Reta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xão Reta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xão Reta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xão Reta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xão Reta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xão Reta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xão Reta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xão Reta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xão Reta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xão Reta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xão Reta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xão Reta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xão Reta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xão Reta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xão Reta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xão Reta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xão Reta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xão Reta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xão Reta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xão Reta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xão Reta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xão Reta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xão Reta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xão Reta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xão Reta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xão Reta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xão Reta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xão Reta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xão Reta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xão Reta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xão Reta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xão Reta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xão Reta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xão Reta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xão Reta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xão Reta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xão Reta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4AB043DB-5862-86A0-E4D3-9D1BF3C11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  <p:pic>
        <p:nvPicPr>
          <p:cNvPr id="11" name="Imagem 10" descr="Uma imagem com Retângulo, padrão, Simetria, quadrado&#10;&#10;Os conteúdos gerados por IA podem estar incorretos.">
            <a:extLst>
              <a:ext uri="{FF2B5EF4-FFF2-40B4-BE49-F238E27FC236}">
                <a16:creationId xmlns:a16="http://schemas.microsoft.com/office/drawing/2014/main" id="{580764C2-A3F9-A91B-1A27-B94144E7B7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818" y="2142067"/>
            <a:ext cx="3546168" cy="3640932"/>
          </a:xfrm>
          <a:prstGeom prst="roundRect">
            <a:avLst/>
          </a:prstGeom>
          <a:effectLst>
            <a:softEdge rad="0"/>
          </a:effectLst>
        </p:spPr>
      </p:pic>
      <p:pic>
        <p:nvPicPr>
          <p:cNvPr id="13" name="Imagem 12" descr="Uma imagem com captura de ecrã, preto, preto e branco&#10;&#10;Os conteúdos gerados por IA podem estar incorretos.">
            <a:extLst>
              <a:ext uri="{FF2B5EF4-FFF2-40B4-BE49-F238E27FC236}">
                <a16:creationId xmlns:a16="http://schemas.microsoft.com/office/drawing/2014/main" id="{76FD9279-C8C6-4DFE-1E87-83C0A45F74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3994" y="2397939"/>
            <a:ext cx="5581982" cy="3064675"/>
          </a:xfrm>
          <a:prstGeom prst="round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07FEC781-5CB6-A599-BCB9-91FE1437BA85}"/>
              </a:ext>
            </a:extLst>
          </p:cNvPr>
          <p:cNvSpPr txBox="1"/>
          <p:nvPr/>
        </p:nvSpPr>
        <p:spPr>
          <a:xfrm>
            <a:off x="6360619" y="5462614"/>
            <a:ext cx="3228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 err="1">
                <a:latin typeface="+mj-lt"/>
              </a:rPr>
              <a:t>Gameplay</a:t>
            </a:r>
            <a:r>
              <a:rPr lang="pt-PT" sz="2400" dirty="0">
                <a:latin typeface="+mj-lt"/>
              </a:rPr>
              <a:t>: modo médio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9E721-4B9E-9BFB-24EE-4207D6FCE71B}"/>
              </a:ext>
            </a:extLst>
          </p:cNvPr>
          <p:cNvSpPr txBox="1"/>
          <p:nvPr/>
        </p:nvSpPr>
        <p:spPr>
          <a:xfrm>
            <a:off x="1242536" y="5791200"/>
            <a:ext cx="3228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latin typeface="+mj-lt"/>
              </a:rPr>
              <a:t>Vista aérea do labirinto</a:t>
            </a:r>
          </a:p>
        </p:txBody>
      </p:sp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8554473" cy="1456267"/>
          </a:xfrm>
        </p:spPr>
        <p:txBody>
          <a:bodyPr rtlCol="0"/>
          <a:lstStyle/>
          <a:p>
            <a:pPr rtl="0"/>
            <a:r>
              <a:rPr lang="pt-PT" dirty="0"/>
              <a:t>Trabalho realizado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21DC946-FEDF-1FC7-356E-D2F4E30FCD09}"/>
              </a:ext>
            </a:extLst>
          </p:cNvPr>
          <p:cNvSpPr txBox="1"/>
          <p:nvPr/>
        </p:nvSpPr>
        <p:spPr>
          <a:xfrm>
            <a:off x="609600" y="2644170"/>
            <a:ext cx="59091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latin typeface="+mj-lt"/>
                <a:cs typeface="Times New Roman" panose="02020603050405020304" pitchFamily="18" charset="0"/>
              </a:rPr>
              <a:t>●	</a:t>
            </a:r>
            <a:r>
              <a:rPr lang="pt-PT" sz="2400" dirty="0">
                <a:cs typeface="Times New Roman" panose="02020603050405020304" pitchFamily="18" charset="0"/>
              </a:rPr>
              <a:t>Labirinto gerado de forma aleatória</a:t>
            </a:r>
            <a:endParaRPr lang="pt-PT" sz="2400" dirty="0">
              <a:latin typeface="+mj-lt"/>
              <a:cs typeface="Times New Roman" panose="02020603050405020304" pitchFamily="18" charset="0"/>
            </a:endParaRPr>
          </a:p>
          <a:p>
            <a:r>
              <a:rPr lang="pt-PT" sz="2400" dirty="0">
                <a:cs typeface="Times New Roman" panose="02020603050405020304" pitchFamily="18" charset="0"/>
              </a:rPr>
              <a:t>●	Colisões com as paredes</a:t>
            </a:r>
          </a:p>
          <a:p>
            <a:r>
              <a:rPr lang="pt-PT" sz="2400" dirty="0">
                <a:cs typeface="Times New Roman" panose="02020603050405020304" pitchFamily="18" charset="0"/>
              </a:rPr>
              <a:t>●	Deteção de chegada ao final do labirinto</a:t>
            </a:r>
          </a:p>
          <a:p>
            <a:r>
              <a:rPr lang="pt-PT" sz="2400" dirty="0">
                <a:cs typeface="Times New Roman" panose="02020603050405020304" pitchFamily="18" charset="0"/>
              </a:rPr>
              <a:t>●	Áudio de passos</a:t>
            </a:r>
          </a:p>
          <a:p>
            <a:r>
              <a:rPr lang="pt-PT" sz="2400" dirty="0">
                <a:cs typeface="Times New Roman" panose="02020603050405020304" pitchFamily="18" charset="0"/>
              </a:rPr>
              <a:t>●	Menus 2D</a:t>
            </a:r>
          </a:p>
          <a:p>
            <a:r>
              <a:rPr lang="pt-PT" sz="2400" dirty="0">
                <a:cs typeface="Times New Roman" panose="02020603050405020304" pitchFamily="18" charset="0"/>
              </a:rPr>
              <a:t>●	3 modos de jogo (fácil, médio e difícil)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7E3EFB2-0538-0180-0CD7-AF5E9F08877D}"/>
              </a:ext>
            </a:extLst>
          </p:cNvPr>
          <p:cNvSpPr txBox="1"/>
          <p:nvPr/>
        </p:nvSpPr>
        <p:spPr>
          <a:xfrm>
            <a:off x="6518787" y="2828836"/>
            <a:ext cx="59091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cs typeface="Times New Roman" panose="02020603050405020304" pitchFamily="18" charset="0"/>
              </a:rPr>
              <a:t>●	</a:t>
            </a:r>
            <a:r>
              <a:rPr lang="pt-PT" sz="2400" dirty="0" err="1">
                <a:cs typeface="Times New Roman" panose="02020603050405020304" pitchFamily="18" charset="0"/>
              </a:rPr>
              <a:t>Câmera</a:t>
            </a:r>
            <a:r>
              <a:rPr lang="pt-PT" sz="2400" dirty="0">
                <a:cs typeface="Times New Roman" panose="02020603050405020304" pitchFamily="18" charset="0"/>
              </a:rPr>
              <a:t> em primeira pessoa</a:t>
            </a:r>
          </a:p>
          <a:p>
            <a:r>
              <a:rPr lang="pt-PT" sz="2400" dirty="0">
                <a:cs typeface="Times New Roman" panose="02020603050405020304" pitchFamily="18" charset="0"/>
              </a:rPr>
              <a:t>●	Iluminação </a:t>
            </a:r>
            <a:r>
              <a:rPr lang="pt-PT" sz="2400" dirty="0" err="1">
                <a:cs typeface="Times New Roman" panose="02020603050405020304" pitchFamily="18" charset="0"/>
              </a:rPr>
              <a:t>Phong</a:t>
            </a:r>
            <a:endParaRPr lang="pt-PT" sz="2400" dirty="0">
              <a:cs typeface="Times New Roman" panose="02020603050405020304" pitchFamily="18" charset="0"/>
            </a:endParaRPr>
          </a:p>
          <a:p>
            <a:r>
              <a:rPr lang="pt-PT" sz="2400" dirty="0">
                <a:cs typeface="Times New Roman" panose="02020603050405020304" pitchFamily="18" charset="0"/>
              </a:rPr>
              <a:t>● 	Lanterna</a:t>
            </a:r>
          </a:p>
          <a:p>
            <a:r>
              <a:rPr lang="pt-PT" sz="2400" dirty="0">
                <a:cs typeface="Times New Roman" panose="02020603050405020304" pitchFamily="18" charset="0"/>
              </a:rPr>
              <a:t>●	Filtro de bêbado</a:t>
            </a:r>
          </a:p>
          <a:p>
            <a:r>
              <a:rPr lang="pt-PT" sz="2400" dirty="0">
                <a:cs typeface="Times New Roman" panose="02020603050405020304" pitchFamily="18" charset="0"/>
              </a:rPr>
              <a:t>●	Texturas</a:t>
            </a:r>
            <a:endParaRPr lang="pt-PT" sz="24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390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 descr="céu noturno com montanhas no horizonte">
            <a:extLst>
              <a:ext uri="{FF2B5EF4-FFF2-40B4-BE49-F238E27FC236}">
                <a16:creationId xmlns:a16="http://schemas.microsoft.com/office/drawing/2014/main" id="{2739CFE1-3E46-48B5-9BDB-769492BA7A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44E241E-3110-4B1C-B9B0-F17B90FEE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903" y="787400"/>
            <a:ext cx="7390680" cy="1278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pt-PT" dirty="0"/>
              <a:t>Labirinto aleatório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E8CFCB77-F7AB-3A5A-5AC9-8798117CA0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99C1D0A-5C69-BC69-B97F-6273B4FA8C64}"/>
              </a:ext>
            </a:extLst>
          </p:cNvPr>
          <p:cNvSpPr txBox="1"/>
          <p:nvPr/>
        </p:nvSpPr>
        <p:spPr>
          <a:xfrm>
            <a:off x="4399935" y="5152347"/>
            <a:ext cx="3392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latin typeface="+mj-lt"/>
              </a:rPr>
              <a:t>3 instâncias do modo fácil</a:t>
            </a:r>
          </a:p>
        </p:txBody>
      </p:sp>
      <p:pic>
        <p:nvPicPr>
          <p:cNvPr id="11" name="Imagem 10" descr="Uma imagem com Retângulo, padrão, quadrado, Simetria&#10;&#10;Os conteúdos gerados por IA podem estar incorretos.">
            <a:extLst>
              <a:ext uri="{FF2B5EF4-FFF2-40B4-BE49-F238E27FC236}">
                <a16:creationId xmlns:a16="http://schemas.microsoft.com/office/drawing/2014/main" id="{9F444EA1-73AA-50DD-E715-F5C0C9458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467" y="2142068"/>
            <a:ext cx="2837144" cy="2833091"/>
          </a:xfrm>
          <a:prstGeom prst="rect">
            <a:avLst/>
          </a:prstGeom>
        </p:spPr>
      </p:pic>
      <p:pic>
        <p:nvPicPr>
          <p:cNvPr id="15" name="Imagem 14" descr="Uma imagem com padrão, Retângulo, Simetria, quadrado&#10;&#10;Os conteúdos gerados por IA podem estar incorretos.">
            <a:extLst>
              <a:ext uri="{FF2B5EF4-FFF2-40B4-BE49-F238E27FC236}">
                <a16:creationId xmlns:a16="http://schemas.microsoft.com/office/drawing/2014/main" id="{5C360EA1-85CF-7467-D812-63B1837B8E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1480" y="2142068"/>
            <a:ext cx="2800414" cy="2833091"/>
          </a:xfrm>
          <a:prstGeom prst="rect">
            <a:avLst/>
          </a:prstGeom>
        </p:spPr>
      </p:pic>
      <p:pic>
        <p:nvPicPr>
          <p:cNvPr id="17" name="Imagem 16" descr="Uma imagem com padrão, Retângulo, Simetria, arte&#10;&#10;Os conteúdos gerados por IA podem estar incorretos.">
            <a:extLst>
              <a:ext uri="{FF2B5EF4-FFF2-40B4-BE49-F238E27FC236}">
                <a16:creationId xmlns:a16="http://schemas.microsoft.com/office/drawing/2014/main" id="{8EAF1D94-2310-1714-A5B5-7C9A195613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3458" y="2142067"/>
            <a:ext cx="2813769" cy="283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28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490B1-7685-4BB6-66F5-F5723ED66B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 descr="céu noturno com montanhas no horizonte">
            <a:extLst>
              <a:ext uri="{FF2B5EF4-FFF2-40B4-BE49-F238E27FC236}">
                <a16:creationId xmlns:a16="http://schemas.microsoft.com/office/drawing/2014/main" id="{DF4E2EE0-7E05-C347-C7AB-EE603FB9B82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4EB969-CBCE-DD39-9C69-41069FD18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903" y="787400"/>
            <a:ext cx="7390680" cy="1278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pt-PT" dirty="0"/>
              <a:t>Menus 2D</a:t>
            </a:r>
          </a:p>
        </p:txBody>
      </p:sp>
      <p:pic>
        <p:nvPicPr>
          <p:cNvPr id="5" name="Marcador de Posição de Conteúdo 4" descr="Uma imagem com texto, Tipo de letra, caixa, placa de porta&#10;&#10;Os conteúdos gerados por IA podem estar incorretos.">
            <a:extLst>
              <a:ext uri="{FF2B5EF4-FFF2-40B4-BE49-F238E27FC236}">
                <a16:creationId xmlns:a16="http://schemas.microsoft.com/office/drawing/2014/main" id="{7C0C58DB-F0D2-DCAE-A42D-DF6599CE94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028329" y="2065867"/>
            <a:ext cx="2135341" cy="699090"/>
          </a:xfrm>
        </p:spPr>
      </p:pic>
      <p:pic>
        <p:nvPicPr>
          <p:cNvPr id="7" name="Imagem 6" descr="Uma imagem com texto, lareira, sinalizar, parede&#10;&#10;Os conteúdos gerados por IA podem estar incorretos.">
            <a:extLst>
              <a:ext uri="{FF2B5EF4-FFF2-40B4-BE49-F238E27FC236}">
                <a16:creationId xmlns:a16="http://schemas.microsoft.com/office/drawing/2014/main" id="{AD72EAD0-AAA3-741A-1B37-4A1569D321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1390" y="1813923"/>
            <a:ext cx="4199304" cy="2799536"/>
          </a:xfrm>
          <a:prstGeom prst="rect">
            <a:avLst/>
          </a:prstGeom>
        </p:spPr>
      </p:pic>
      <p:pic>
        <p:nvPicPr>
          <p:cNvPr id="10" name="Imagem 9" descr="Uma imagem com planta, captura de ecrã, edifício, tijolo&#10;&#10;Os conteúdos gerados por IA podem estar incorretos.">
            <a:extLst>
              <a:ext uri="{FF2B5EF4-FFF2-40B4-BE49-F238E27FC236}">
                <a16:creationId xmlns:a16="http://schemas.microsoft.com/office/drawing/2014/main" id="{A3AB004B-FC51-A3EE-A75A-D40233A325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07" y="1813923"/>
            <a:ext cx="4199305" cy="2799537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89FBD76-4295-99A7-D5E6-02D7AF926E53}"/>
              </a:ext>
            </a:extLst>
          </p:cNvPr>
          <p:cNvSpPr txBox="1"/>
          <p:nvPr/>
        </p:nvSpPr>
        <p:spPr>
          <a:xfrm>
            <a:off x="1319882" y="4610844"/>
            <a:ext cx="23689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Imagem de fundo</a:t>
            </a:r>
          </a:p>
          <a:p>
            <a:pPr algn="ctr"/>
            <a:r>
              <a:rPr lang="pt-PT" sz="2400" dirty="0">
                <a:latin typeface="+mj-lt"/>
              </a:rPr>
              <a:t>do menu inicial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04709E9-5B19-9D1B-CB28-5FCA0F3BF160}"/>
              </a:ext>
            </a:extLst>
          </p:cNvPr>
          <p:cNvSpPr txBox="1"/>
          <p:nvPr/>
        </p:nvSpPr>
        <p:spPr>
          <a:xfrm>
            <a:off x="8503200" y="4610843"/>
            <a:ext cx="25188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2400" dirty="0">
                <a:latin typeface="+mj-lt"/>
              </a:rPr>
              <a:t>Imagem de fundo</a:t>
            </a:r>
          </a:p>
          <a:p>
            <a:pPr algn="ctr"/>
            <a:r>
              <a:rPr lang="pt-PT" sz="2400" dirty="0">
                <a:latin typeface="+mj-lt"/>
              </a:rPr>
              <a:t>do menu de vitória</a:t>
            </a:r>
          </a:p>
        </p:txBody>
      </p:sp>
      <p:pic>
        <p:nvPicPr>
          <p:cNvPr id="14" name="Imagem 13" descr="Uma imagem com Tipo de letra, texto, caixa, sinalizar&#10;&#10;Os conteúdos gerados por IA podem estar incorretos.">
            <a:extLst>
              <a:ext uri="{FF2B5EF4-FFF2-40B4-BE49-F238E27FC236}">
                <a16:creationId xmlns:a16="http://schemas.microsoft.com/office/drawing/2014/main" id="{CC4F26F9-2B93-DE16-7B69-7D7D614A9E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11247" y="4762189"/>
            <a:ext cx="2368918" cy="736675"/>
          </a:xfrm>
          <a:prstGeom prst="rect">
            <a:avLst/>
          </a:prstGeom>
        </p:spPr>
      </p:pic>
      <p:pic>
        <p:nvPicPr>
          <p:cNvPr id="16" name="Imagem 15" descr="Uma imagem com texto, Tipo de letra, placa de porta, sinalizar&#10;&#10;Os conteúdos gerados por IA podem estar incorretos.">
            <a:extLst>
              <a:ext uri="{FF2B5EF4-FFF2-40B4-BE49-F238E27FC236}">
                <a16:creationId xmlns:a16="http://schemas.microsoft.com/office/drawing/2014/main" id="{AF56EC85-DCC0-5575-6A08-04BF9A3E61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36584" y="4101365"/>
            <a:ext cx="2518832" cy="749040"/>
          </a:xfrm>
          <a:prstGeom prst="rect">
            <a:avLst/>
          </a:prstGeom>
        </p:spPr>
      </p:pic>
      <p:pic>
        <p:nvPicPr>
          <p:cNvPr id="18" name="Imagem 17" descr="Uma imagem com caixa, Tipo de letra, recipiente, placa de porta&#10;&#10;Os conteúdos gerados por IA podem estar incorretos.">
            <a:extLst>
              <a:ext uri="{FF2B5EF4-FFF2-40B4-BE49-F238E27FC236}">
                <a16:creationId xmlns:a16="http://schemas.microsoft.com/office/drawing/2014/main" id="{C3AA2157-966C-19EC-C2D4-B6A5F419AF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6864" y="2729462"/>
            <a:ext cx="2134758" cy="672365"/>
          </a:xfrm>
          <a:prstGeom prst="rect">
            <a:avLst/>
          </a:prstGeom>
        </p:spPr>
      </p:pic>
      <p:pic>
        <p:nvPicPr>
          <p:cNvPr id="20" name="Imagem 19" descr="Uma imagem com texto, Tipo de letra, sinalizar, caixa&#10;&#10;Os conteúdos gerados por IA podem estar incorretos.">
            <a:extLst>
              <a:ext uri="{FF2B5EF4-FFF2-40B4-BE49-F238E27FC236}">
                <a16:creationId xmlns:a16="http://schemas.microsoft.com/office/drawing/2014/main" id="{CA56A342-8CE4-0E59-DD47-2701A0192D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28035" y="3401827"/>
            <a:ext cx="2135341" cy="734636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5E3FB048-EE12-64EC-36E3-C6498E7D3634}"/>
              </a:ext>
            </a:extLst>
          </p:cNvPr>
          <p:cNvSpPr txBox="1"/>
          <p:nvPr/>
        </p:nvSpPr>
        <p:spPr>
          <a:xfrm>
            <a:off x="5576076" y="5441840"/>
            <a:ext cx="1039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2400" dirty="0">
                <a:latin typeface="+mj-lt"/>
              </a:rPr>
              <a:t>Botões</a:t>
            </a:r>
          </a:p>
        </p:txBody>
      </p:sp>
    </p:spTree>
    <p:extLst>
      <p:ext uri="{BB962C8B-B14F-4D97-AF65-F5344CB8AC3E}">
        <p14:creationId xmlns:p14="http://schemas.microsoft.com/office/powerpoint/2010/main" val="3678382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8FADCE-4A7F-2244-27B1-7052F32300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 descr="céu noturno com montanhas no horizonte">
            <a:extLst>
              <a:ext uri="{FF2B5EF4-FFF2-40B4-BE49-F238E27FC236}">
                <a16:creationId xmlns:a16="http://schemas.microsoft.com/office/drawing/2014/main" id="{57340613-8B34-A2E5-C2D6-A264AD8A799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9593953-A9CF-5D6C-25CB-C0757D56F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903" y="787400"/>
            <a:ext cx="7390680" cy="1278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pt-PT" dirty="0"/>
              <a:t>Lanterna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B7162D3-3775-4D7C-5F8D-0DE8E7D9992F}"/>
              </a:ext>
            </a:extLst>
          </p:cNvPr>
          <p:cNvSpPr txBox="1"/>
          <p:nvPr/>
        </p:nvSpPr>
        <p:spPr>
          <a:xfrm>
            <a:off x="2098667" y="4889266"/>
            <a:ext cx="2065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Lanterna ligada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3410D79C-3904-9F2C-CA51-026A2FA30B0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2F760C9-B59A-9B3D-4ABC-F3575CF46310}"/>
              </a:ext>
            </a:extLst>
          </p:cNvPr>
          <p:cNvSpPr txBox="1"/>
          <p:nvPr/>
        </p:nvSpPr>
        <p:spPr>
          <a:xfrm>
            <a:off x="7811973" y="4874743"/>
            <a:ext cx="2496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Lanterna desligada</a:t>
            </a:r>
          </a:p>
        </p:txBody>
      </p:sp>
      <p:pic>
        <p:nvPicPr>
          <p:cNvPr id="12" name="Imagem 11" descr="Uma imagem com preto, captura de ecrã, preto e branco&#10;&#10;Os conteúdos gerados por IA podem estar incorretos.">
            <a:extLst>
              <a:ext uri="{FF2B5EF4-FFF2-40B4-BE49-F238E27FC236}">
                <a16:creationId xmlns:a16="http://schemas.microsoft.com/office/drawing/2014/main" id="{590DC256-680E-3B74-9F31-9EABB3C16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2580" y="2162044"/>
            <a:ext cx="4955752" cy="2727222"/>
          </a:xfrm>
          <a:prstGeom prst="rect">
            <a:avLst/>
          </a:prstGeom>
        </p:spPr>
      </p:pic>
      <p:pic>
        <p:nvPicPr>
          <p:cNvPr id="14" name="Imagem 13" descr="Uma imagem com preto, captura de ecrã, preto e branco, esguro&#10;&#10;Os conteúdos gerados por IA podem estar incorretos.">
            <a:extLst>
              <a:ext uri="{FF2B5EF4-FFF2-40B4-BE49-F238E27FC236}">
                <a16:creationId xmlns:a16="http://schemas.microsoft.com/office/drawing/2014/main" id="{14105745-F7E7-2845-C0BD-C32E2E2A42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668" y="2165869"/>
            <a:ext cx="4955755" cy="272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187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E3830-1B29-0671-E387-3E46DCB55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 descr="céu noturno com montanhas no horizonte">
            <a:extLst>
              <a:ext uri="{FF2B5EF4-FFF2-40B4-BE49-F238E27FC236}">
                <a16:creationId xmlns:a16="http://schemas.microsoft.com/office/drawing/2014/main" id="{DAE7078E-B3BF-A53B-3371-5DB88FF3D64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6EB00E8-D80B-F14A-2640-B7ABB7A90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903" y="787400"/>
            <a:ext cx="7390680" cy="1278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pt-PT" dirty="0"/>
              <a:t>Filtro de bêbado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9C63AC76-0219-815D-EB9A-3C3CC34660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52E018F-5600-C463-450D-863A1D59BB09}"/>
              </a:ext>
            </a:extLst>
          </p:cNvPr>
          <p:cNvSpPr txBox="1"/>
          <p:nvPr/>
        </p:nvSpPr>
        <p:spPr>
          <a:xfrm>
            <a:off x="5411173" y="5005565"/>
            <a:ext cx="821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Filtro</a:t>
            </a:r>
          </a:p>
        </p:txBody>
      </p:sp>
      <p:pic>
        <p:nvPicPr>
          <p:cNvPr id="5" name="Imagem 4" descr="Uma imagem com pneu, borracha sintética, banda de rodagem, Pneu de automóvel&#10;&#10;Os conteúdos gerados por IA podem estar incorretos.">
            <a:extLst>
              <a:ext uri="{FF2B5EF4-FFF2-40B4-BE49-F238E27FC236}">
                <a16:creationId xmlns:a16="http://schemas.microsoft.com/office/drawing/2014/main" id="{9A23B60F-0B1B-53E2-A658-43190DF3D8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6924" y="1850972"/>
            <a:ext cx="5809942" cy="315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520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B7A1A-9231-5BCA-6717-A1632ABB2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 descr="céu noturno com montanhas no horizonte">
            <a:extLst>
              <a:ext uri="{FF2B5EF4-FFF2-40B4-BE49-F238E27FC236}">
                <a16:creationId xmlns:a16="http://schemas.microsoft.com/office/drawing/2014/main" id="{FC11C9AC-4EBF-BF48-1ED2-1CD597989B5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2BD3022-05C5-8920-BDF8-B75FCF595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903" y="787400"/>
            <a:ext cx="7390680" cy="1278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pt-PT" dirty="0"/>
              <a:t>Texturas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F7D30C9-CA18-D9A9-9208-2D1C3FFA6AF6}"/>
              </a:ext>
            </a:extLst>
          </p:cNvPr>
          <p:cNvSpPr txBox="1"/>
          <p:nvPr/>
        </p:nvSpPr>
        <p:spPr>
          <a:xfrm>
            <a:off x="2383594" y="5173094"/>
            <a:ext cx="2639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Textura das paredes</a:t>
            </a:r>
          </a:p>
        </p:txBody>
      </p:sp>
      <p:pic>
        <p:nvPicPr>
          <p:cNvPr id="5" name="Marcador de Posição de Conteúdo 4" descr="Uma imagem com cinzento, material de construção, parede, tijolo&#10;&#10;Os conteúdos gerados por IA podem estar incorretos.">
            <a:extLst>
              <a:ext uri="{FF2B5EF4-FFF2-40B4-BE49-F238E27FC236}">
                <a16:creationId xmlns:a16="http://schemas.microsoft.com/office/drawing/2014/main" id="{BB92E2B9-C2BC-73FB-27E7-C2AE1017DED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2084622" y="1882847"/>
            <a:ext cx="3290247" cy="3290247"/>
          </a:xfr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724B8435-656A-94AF-36EC-AE4DEEDCBDB9}"/>
              </a:ext>
            </a:extLst>
          </p:cNvPr>
          <p:cNvSpPr txBox="1"/>
          <p:nvPr/>
        </p:nvSpPr>
        <p:spPr>
          <a:xfrm>
            <a:off x="7406971" y="5173095"/>
            <a:ext cx="21435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Textura do chão</a:t>
            </a:r>
          </a:p>
        </p:txBody>
      </p:sp>
      <p:pic>
        <p:nvPicPr>
          <p:cNvPr id="9" name="Imagem 8" descr="Uma imagem com padrão&#10;&#10;Os conteúdos gerados por IA podem estar incorretos.">
            <a:extLst>
              <a:ext uri="{FF2B5EF4-FFF2-40B4-BE49-F238E27FC236}">
                <a16:creationId xmlns:a16="http://schemas.microsoft.com/office/drawing/2014/main" id="{B72F2A32-80E7-5945-14C6-AE2AC0412E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3616" y="1882848"/>
            <a:ext cx="3290247" cy="329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748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8E4E77-185E-140D-A253-5629A4820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 descr="céu noturno com montanhas no horizonte">
            <a:extLst>
              <a:ext uri="{FF2B5EF4-FFF2-40B4-BE49-F238E27FC236}">
                <a16:creationId xmlns:a16="http://schemas.microsoft.com/office/drawing/2014/main" id="{ACEFDFBD-9AA3-DD6D-6D74-0BACEE01EB2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F36C8ED-4B75-45A0-B58B-9EBD7CDEE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903" y="787400"/>
            <a:ext cx="7390680" cy="1278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pt-PT" dirty="0"/>
              <a:t>Modos de jogo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3F6DA51-76B9-E425-E379-C843CFE285AF}"/>
              </a:ext>
            </a:extLst>
          </p:cNvPr>
          <p:cNvSpPr txBox="1"/>
          <p:nvPr/>
        </p:nvSpPr>
        <p:spPr>
          <a:xfrm>
            <a:off x="1694017" y="4841218"/>
            <a:ext cx="14891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Modo fácil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1B555BE-3B63-5598-35C0-3EEFCDBA83A6}"/>
              </a:ext>
            </a:extLst>
          </p:cNvPr>
          <p:cNvSpPr txBox="1"/>
          <p:nvPr/>
        </p:nvSpPr>
        <p:spPr>
          <a:xfrm>
            <a:off x="5340019" y="4841218"/>
            <a:ext cx="1778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Modo médio</a:t>
            </a:r>
          </a:p>
        </p:txBody>
      </p:sp>
      <p:pic>
        <p:nvPicPr>
          <p:cNvPr id="10" name="Imagem 9" descr="Uma imagem com captura de ecrã, edifício&#10;&#10;Os conteúdos gerados por IA podem estar incorretos.">
            <a:extLst>
              <a:ext uri="{FF2B5EF4-FFF2-40B4-BE49-F238E27FC236}">
                <a16:creationId xmlns:a16="http://schemas.microsoft.com/office/drawing/2014/main" id="{D59BBABB-F3DA-E923-B2C9-C465699852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265" y="2734774"/>
            <a:ext cx="3615276" cy="1984709"/>
          </a:xfrm>
          <a:prstGeom prst="rect">
            <a:avLst/>
          </a:prstGeom>
        </p:spPr>
      </p:pic>
      <p:pic>
        <p:nvPicPr>
          <p:cNvPr id="13" name="Imagem 12" descr="Uma imagem com preto, parede, edifício, captura de ecrã&#10;&#10;Os conteúdos gerados por IA podem estar incorretos.">
            <a:extLst>
              <a:ext uri="{FF2B5EF4-FFF2-40B4-BE49-F238E27FC236}">
                <a16:creationId xmlns:a16="http://schemas.microsoft.com/office/drawing/2014/main" id="{30775182-A1ED-0DD1-87F8-0C3561193D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1406" y="2728242"/>
            <a:ext cx="3615276" cy="1991241"/>
          </a:xfrm>
          <a:prstGeom prst="rect">
            <a:avLst/>
          </a:prstGeom>
        </p:spPr>
      </p:pic>
      <p:pic>
        <p:nvPicPr>
          <p:cNvPr id="15" name="Imagem 14" descr="Uma imagem com captura de ecrã, Composição digital, Jogo de pc, pneu&#10;&#10;Os conteúdos gerados por IA podem estar incorretos.">
            <a:extLst>
              <a:ext uri="{FF2B5EF4-FFF2-40B4-BE49-F238E27FC236}">
                <a16:creationId xmlns:a16="http://schemas.microsoft.com/office/drawing/2014/main" id="{34CD1735-1617-BC8A-D4B8-07B66D1644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1547" y="2728242"/>
            <a:ext cx="3615276" cy="1987644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22FA84E7-4A48-CF9A-9C6E-CB2D13B615A3}"/>
              </a:ext>
            </a:extLst>
          </p:cNvPr>
          <p:cNvSpPr txBox="1"/>
          <p:nvPr/>
        </p:nvSpPr>
        <p:spPr>
          <a:xfrm>
            <a:off x="9160159" y="4841217"/>
            <a:ext cx="1646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Modo </a:t>
            </a:r>
            <a:r>
              <a:rPr lang="pt-PT" sz="2400" dirty="0" err="1">
                <a:latin typeface="+mj-lt"/>
              </a:rPr>
              <a:t>dificil</a:t>
            </a:r>
            <a:endParaRPr lang="pt-PT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38099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698_TF22566005_Win32" id="{7DAE7B0A-6F33-48EA-9AF6-33303C39D251}" vid="{05261978-2C9F-45FD-A2D3-9939278D3F2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08B90B-70ED-4539-9C14-FB2728D906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futurista</Template>
  <TotalTime>199</TotalTime>
  <Words>208</Words>
  <Application>Microsoft Office PowerPoint</Application>
  <PresentationFormat>Ecrã Panorâmico</PresentationFormat>
  <Paragraphs>60</Paragraphs>
  <Slides>11</Slides>
  <Notes>11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Celestial</vt:lpstr>
      <vt:lpstr>CG-Maze</vt:lpstr>
      <vt:lpstr>Objetivo</vt:lpstr>
      <vt:lpstr>Trabalho realizado</vt:lpstr>
      <vt:lpstr>Labirinto aleatório</vt:lpstr>
      <vt:lpstr>Menus 2D</vt:lpstr>
      <vt:lpstr>Lanterna</vt:lpstr>
      <vt:lpstr>Filtro de bêbado</vt:lpstr>
      <vt:lpstr>Texturas</vt:lpstr>
      <vt:lpstr>Modos de jogo</vt:lpstr>
      <vt:lpstr>Trabalhos Futuros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Filipe Mesquita</dc:creator>
  <cp:lastModifiedBy>Filipe Mesquita</cp:lastModifiedBy>
  <cp:revision>1</cp:revision>
  <dcterms:created xsi:type="dcterms:W3CDTF">2026-01-06T22:17:19Z</dcterms:created>
  <dcterms:modified xsi:type="dcterms:W3CDTF">2026-01-07T01:36:36Z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